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2" r:id="rId8"/>
    <p:sldId id="260" r:id="rId9"/>
    <p:sldId id="261" r:id="rId10"/>
    <p:sldId id="258" r:id="rId11"/>
    <p:sldId id="259" r:id="rId12"/>
    <p:sldId id="270" r:id="rId13"/>
    <p:sldId id="263" r:id="rId14"/>
    <p:sldId id="264" r:id="rId15"/>
    <p:sldId id="269" r:id="rId16"/>
  </p:sldIdLst>
  <p:sldSz cx="10693400" cy="7562850"/>
  <p:notesSz cx="10693400" cy="7562850"/>
  <p:embeddedFontLst>
    <p:embeddedFont>
      <p:font typeface="Roboto Slab" panose="020B0604020202020204" charset="0"/>
      <p:regular r:id="rId17"/>
      <p:bold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7E77E5-01F8-46A9-AFF8-3E82C01574D4}">
          <p14:sldIdLst>
            <p14:sldId id="256"/>
            <p14:sldId id="257"/>
            <p14:sldId id="265"/>
            <p14:sldId id="266"/>
            <p14:sldId id="267"/>
            <p14:sldId id="268"/>
            <p14:sldId id="262"/>
            <p14:sldId id="260"/>
            <p14:sldId id="261"/>
            <p14:sldId id="258"/>
          </p14:sldIdLst>
        </p14:section>
        <p14:section name="Untitled Section" id="{9C5E3D3A-B55C-42AB-A9B2-07072716A97C}">
          <p14:sldIdLst>
            <p14:sldId id="259"/>
            <p14:sldId id="270"/>
            <p14:sldId id="263"/>
            <p14:sldId id="264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7" orient="horz" pos="4302" userDrawn="1">
          <p15:clr>
            <a:srgbClr val="A4A3A4"/>
          </p15:clr>
        </p15:guide>
        <p15:guide id="14" pos="3368" userDrawn="1">
          <p15:clr>
            <a:srgbClr val="A4A3A4"/>
          </p15:clr>
        </p15:guide>
        <p15:guide id="15" orient="horz" pos="23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A03D"/>
    <a:srgbClr val="000000"/>
    <a:srgbClr val="609240"/>
    <a:srgbClr val="418FDE"/>
    <a:srgbClr val="D4E5F7"/>
    <a:srgbClr val="144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87661" autoAdjust="0"/>
  </p:normalViewPr>
  <p:slideViewPr>
    <p:cSldViewPr>
      <p:cViewPr varScale="1">
        <p:scale>
          <a:sx n="54" d="100"/>
          <a:sy n="54" d="100"/>
        </p:scale>
        <p:origin x="1524" y="84"/>
      </p:cViewPr>
      <p:guideLst>
        <p:guide orient="horz" pos="4302"/>
        <p:guide pos="3368"/>
        <p:guide orient="horz"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E6FD4-6A55-42E7-9774-74C48792EF3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0F25B08-9F2F-40FF-86FF-A358E9FE9FD2}">
      <dgm:prSet phldrT="[Text]"/>
      <dgm:spPr/>
      <dgm:t>
        <a:bodyPr/>
        <a:lstStyle/>
        <a:p>
          <a:r>
            <a:rPr lang="ar-SY" dirty="0"/>
            <a:t>توافر آليات الشكاوى</a:t>
          </a:r>
          <a:endParaRPr lang="en-US" dirty="0"/>
        </a:p>
      </dgm:t>
    </dgm:pt>
    <dgm:pt modelId="{EF39CF1A-77F6-4BD8-82D3-2DE88555E9FC}" type="parTrans" cxnId="{5A9B3BA6-883F-4ACE-A21E-7E655653C939}">
      <dgm:prSet/>
      <dgm:spPr/>
      <dgm:t>
        <a:bodyPr/>
        <a:lstStyle/>
        <a:p>
          <a:endParaRPr lang="en-US"/>
        </a:p>
      </dgm:t>
    </dgm:pt>
    <dgm:pt modelId="{452255B7-0F68-4EA2-A437-66FA156B3879}" type="sibTrans" cxnId="{5A9B3BA6-883F-4ACE-A21E-7E655653C939}">
      <dgm:prSet/>
      <dgm:spPr/>
      <dgm:t>
        <a:bodyPr/>
        <a:lstStyle/>
        <a:p>
          <a:endParaRPr lang="en-US"/>
        </a:p>
      </dgm:t>
    </dgm:pt>
    <dgm:pt modelId="{E6299278-A688-45E7-96C4-BBE89D76FF0A}">
      <dgm:prSet phldrT="[Text]"/>
      <dgm:spPr/>
      <dgm:t>
        <a:bodyPr/>
        <a:lstStyle/>
        <a:p>
          <a:r>
            <a:rPr lang="ar-SY" dirty="0"/>
            <a:t>مشاركة الفئات المتضررة</a:t>
          </a:r>
          <a:endParaRPr lang="en-US" dirty="0"/>
        </a:p>
      </dgm:t>
    </dgm:pt>
    <dgm:pt modelId="{8DD77BFD-FC59-47FF-8712-3F3193EABDA5}" type="parTrans" cxnId="{421B719C-1144-4D00-B51B-A77E46081EFE}">
      <dgm:prSet/>
      <dgm:spPr/>
      <dgm:t>
        <a:bodyPr/>
        <a:lstStyle/>
        <a:p>
          <a:endParaRPr lang="en-US"/>
        </a:p>
      </dgm:t>
    </dgm:pt>
    <dgm:pt modelId="{716B2304-A441-40DF-8B52-DD97DC966156}" type="sibTrans" cxnId="{421B719C-1144-4D00-B51B-A77E46081EFE}">
      <dgm:prSet/>
      <dgm:spPr/>
      <dgm:t>
        <a:bodyPr/>
        <a:lstStyle/>
        <a:p>
          <a:endParaRPr lang="en-US"/>
        </a:p>
      </dgm:t>
    </dgm:pt>
    <dgm:pt modelId="{CE76EA02-DAD1-42D5-A515-F0F2571F0197}">
      <dgm:prSet phldrT="[Text]"/>
      <dgm:spPr/>
      <dgm:t>
        <a:bodyPr/>
        <a:lstStyle/>
        <a:p>
          <a:r>
            <a:rPr lang="ar-SY" dirty="0"/>
            <a:t>الشفافية</a:t>
          </a:r>
          <a:endParaRPr lang="en-US" dirty="0"/>
        </a:p>
      </dgm:t>
    </dgm:pt>
    <dgm:pt modelId="{2E22CC91-0971-45DB-AF7C-2FBA5A093095}" type="parTrans" cxnId="{65CB552B-DE6F-4DA6-98F9-CC1BB55C1E3E}">
      <dgm:prSet/>
      <dgm:spPr/>
      <dgm:t>
        <a:bodyPr/>
        <a:lstStyle/>
        <a:p>
          <a:endParaRPr lang="en-US"/>
        </a:p>
      </dgm:t>
    </dgm:pt>
    <dgm:pt modelId="{B70E02FA-C767-4962-AFE7-B90D93ADA2DD}" type="sibTrans" cxnId="{65CB552B-DE6F-4DA6-98F9-CC1BB55C1E3E}">
      <dgm:prSet/>
      <dgm:spPr/>
      <dgm:t>
        <a:bodyPr/>
        <a:lstStyle/>
        <a:p>
          <a:endParaRPr lang="en-US"/>
        </a:p>
      </dgm:t>
    </dgm:pt>
    <dgm:pt modelId="{66B91032-821B-46B5-A711-B14F26144BD1}" type="pres">
      <dgm:prSet presAssocID="{127E6FD4-6A55-42E7-9774-74C48792EF34}" presName="compositeShape" presStyleCnt="0">
        <dgm:presLayoutVars>
          <dgm:chMax val="7"/>
          <dgm:dir/>
          <dgm:resizeHandles val="exact"/>
        </dgm:presLayoutVars>
      </dgm:prSet>
      <dgm:spPr/>
    </dgm:pt>
    <dgm:pt modelId="{4B6E630A-BEB5-4613-BDE4-2F4416390186}" type="pres">
      <dgm:prSet presAssocID="{127E6FD4-6A55-42E7-9774-74C48792EF34}" presName="wedge1" presStyleLbl="node1" presStyleIdx="0" presStyleCnt="3"/>
      <dgm:spPr/>
    </dgm:pt>
    <dgm:pt modelId="{5C08D50C-F2DE-41B9-9829-071CAC254BFC}" type="pres">
      <dgm:prSet presAssocID="{127E6FD4-6A55-42E7-9774-74C48792EF34}" presName="dummy1a" presStyleCnt="0"/>
      <dgm:spPr/>
    </dgm:pt>
    <dgm:pt modelId="{09990FDC-95C9-461D-8661-BDEDE92F3BEF}" type="pres">
      <dgm:prSet presAssocID="{127E6FD4-6A55-42E7-9774-74C48792EF34}" presName="dummy1b" presStyleCnt="0"/>
      <dgm:spPr/>
    </dgm:pt>
    <dgm:pt modelId="{2945A45D-7E2C-40D7-B122-9C8FE6087E14}" type="pres">
      <dgm:prSet presAssocID="{127E6FD4-6A55-42E7-9774-74C48792EF3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FB4C2AD-4D5B-45FB-BFAF-3CE1109C8B5E}" type="pres">
      <dgm:prSet presAssocID="{127E6FD4-6A55-42E7-9774-74C48792EF34}" presName="wedge2" presStyleLbl="node1" presStyleIdx="1" presStyleCnt="3" custAng="0"/>
      <dgm:spPr/>
    </dgm:pt>
    <dgm:pt modelId="{8BDEEE1A-8400-472F-8FDB-7F1BBCBD535B}" type="pres">
      <dgm:prSet presAssocID="{127E6FD4-6A55-42E7-9774-74C48792EF34}" presName="dummy2a" presStyleCnt="0"/>
      <dgm:spPr/>
    </dgm:pt>
    <dgm:pt modelId="{1C96BE8D-FEE0-4ED7-96F5-55F66E63A321}" type="pres">
      <dgm:prSet presAssocID="{127E6FD4-6A55-42E7-9774-74C48792EF34}" presName="dummy2b" presStyleCnt="0"/>
      <dgm:spPr/>
    </dgm:pt>
    <dgm:pt modelId="{66F7E685-EB36-4DDF-8F42-6253B454F744}" type="pres">
      <dgm:prSet presAssocID="{127E6FD4-6A55-42E7-9774-74C48792EF3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738E828-871F-427F-B3A7-B145E44FC342}" type="pres">
      <dgm:prSet presAssocID="{127E6FD4-6A55-42E7-9774-74C48792EF34}" presName="wedge3" presStyleLbl="node1" presStyleIdx="2" presStyleCnt="3"/>
      <dgm:spPr/>
    </dgm:pt>
    <dgm:pt modelId="{61F211B5-3E9A-4E20-9E97-BE868F633548}" type="pres">
      <dgm:prSet presAssocID="{127E6FD4-6A55-42E7-9774-74C48792EF34}" presName="dummy3a" presStyleCnt="0"/>
      <dgm:spPr/>
    </dgm:pt>
    <dgm:pt modelId="{CC6DDBAB-54AE-417E-9610-F82AF2BDC522}" type="pres">
      <dgm:prSet presAssocID="{127E6FD4-6A55-42E7-9774-74C48792EF34}" presName="dummy3b" presStyleCnt="0"/>
      <dgm:spPr/>
    </dgm:pt>
    <dgm:pt modelId="{9C44E7B6-D912-4B29-87F8-58B647E33C47}" type="pres">
      <dgm:prSet presAssocID="{127E6FD4-6A55-42E7-9774-74C48792EF3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F66D118-3FA9-4566-B0DE-087F45D70329}" type="pres">
      <dgm:prSet presAssocID="{452255B7-0F68-4EA2-A437-66FA156B3879}" presName="arrowWedge1" presStyleLbl="fgSibTrans2D1" presStyleIdx="0" presStyleCnt="3"/>
      <dgm:spPr/>
    </dgm:pt>
    <dgm:pt modelId="{053CE3AF-C06F-41E7-95DD-950756573AE3}" type="pres">
      <dgm:prSet presAssocID="{716B2304-A441-40DF-8B52-DD97DC966156}" presName="arrowWedge2" presStyleLbl="fgSibTrans2D1" presStyleIdx="1" presStyleCnt="3"/>
      <dgm:spPr/>
    </dgm:pt>
    <dgm:pt modelId="{D17210EA-2AE2-496C-9376-6AEF5BBB6150}" type="pres">
      <dgm:prSet presAssocID="{B70E02FA-C767-4962-AFE7-B90D93ADA2DD}" presName="arrowWedge3" presStyleLbl="fgSibTrans2D1" presStyleIdx="2" presStyleCnt="3"/>
      <dgm:spPr/>
    </dgm:pt>
  </dgm:ptLst>
  <dgm:cxnLst>
    <dgm:cxn modelId="{D8CD1F19-F6BC-452C-93FA-3A845EFA2289}" type="presOf" srcId="{CE76EA02-DAD1-42D5-A515-F0F2571F0197}" destId="{C738E828-871F-427F-B3A7-B145E44FC342}" srcOrd="0" destOrd="0" presId="urn:microsoft.com/office/officeart/2005/8/layout/cycle8"/>
    <dgm:cxn modelId="{91C09225-D10B-4D6C-A832-F080BB45BF4B}" type="presOf" srcId="{20F25B08-9F2F-40FF-86FF-A358E9FE9FD2}" destId="{4B6E630A-BEB5-4613-BDE4-2F4416390186}" srcOrd="0" destOrd="0" presId="urn:microsoft.com/office/officeart/2005/8/layout/cycle8"/>
    <dgm:cxn modelId="{BDF4042B-B432-4494-941C-D050E0FCBC97}" type="presOf" srcId="{20F25B08-9F2F-40FF-86FF-A358E9FE9FD2}" destId="{2945A45D-7E2C-40D7-B122-9C8FE6087E14}" srcOrd="1" destOrd="0" presId="urn:microsoft.com/office/officeart/2005/8/layout/cycle8"/>
    <dgm:cxn modelId="{65CB552B-DE6F-4DA6-98F9-CC1BB55C1E3E}" srcId="{127E6FD4-6A55-42E7-9774-74C48792EF34}" destId="{CE76EA02-DAD1-42D5-A515-F0F2571F0197}" srcOrd="2" destOrd="0" parTransId="{2E22CC91-0971-45DB-AF7C-2FBA5A093095}" sibTransId="{B70E02FA-C767-4962-AFE7-B90D93ADA2DD}"/>
    <dgm:cxn modelId="{6A36D034-52B5-4263-B8EB-28F2297B4F71}" type="presOf" srcId="{127E6FD4-6A55-42E7-9774-74C48792EF34}" destId="{66B91032-821B-46B5-A711-B14F26144BD1}" srcOrd="0" destOrd="0" presId="urn:microsoft.com/office/officeart/2005/8/layout/cycle8"/>
    <dgm:cxn modelId="{F9682E55-6988-4C69-89FA-9A4ECBACE7D0}" type="presOf" srcId="{E6299278-A688-45E7-96C4-BBE89D76FF0A}" destId="{66F7E685-EB36-4DDF-8F42-6253B454F744}" srcOrd="1" destOrd="0" presId="urn:microsoft.com/office/officeart/2005/8/layout/cycle8"/>
    <dgm:cxn modelId="{D605E577-4867-4BAD-9D16-AE62F520C645}" type="presOf" srcId="{CE76EA02-DAD1-42D5-A515-F0F2571F0197}" destId="{9C44E7B6-D912-4B29-87F8-58B647E33C47}" srcOrd="1" destOrd="0" presId="urn:microsoft.com/office/officeart/2005/8/layout/cycle8"/>
    <dgm:cxn modelId="{421B719C-1144-4D00-B51B-A77E46081EFE}" srcId="{127E6FD4-6A55-42E7-9774-74C48792EF34}" destId="{E6299278-A688-45E7-96C4-BBE89D76FF0A}" srcOrd="1" destOrd="0" parTransId="{8DD77BFD-FC59-47FF-8712-3F3193EABDA5}" sibTransId="{716B2304-A441-40DF-8B52-DD97DC966156}"/>
    <dgm:cxn modelId="{5A9B3BA6-883F-4ACE-A21E-7E655653C939}" srcId="{127E6FD4-6A55-42E7-9774-74C48792EF34}" destId="{20F25B08-9F2F-40FF-86FF-A358E9FE9FD2}" srcOrd="0" destOrd="0" parTransId="{EF39CF1A-77F6-4BD8-82D3-2DE88555E9FC}" sibTransId="{452255B7-0F68-4EA2-A437-66FA156B3879}"/>
    <dgm:cxn modelId="{AF6E30A7-7D99-41C4-972A-8C9379427F44}" type="presOf" srcId="{E6299278-A688-45E7-96C4-BBE89D76FF0A}" destId="{0FB4C2AD-4D5B-45FB-BFAF-3CE1109C8B5E}" srcOrd="0" destOrd="0" presId="urn:microsoft.com/office/officeart/2005/8/layout/cycle8"/>
    <dgm:cxn modelId="{E437C2C5-605D-433B-AAB2-7602E0AC1116}" type="presParOf" srcId="{66B91032-821B-46B5-A711-B14F26144BD1}" destId="{4B6E630A-BEB5-4613-BDE4-2F4416390186}" srcOrd="0" destOrd="0" presId="urn:microsoft.com/office/officeart/2005/8/layout/cycle8"/>
    <dgm:cxn modelId="{44321B41-01F2-4E34-87F1-7858542453C2}" type="presParOf" srcId="{66B91032-821B-46B5-A711-B14F26144BD1}" destId="{5C08D50C-F2DE-41B9-9829-071CAC254BFC}" srcOrd="1" destOrd="0" presId="urn:microsoft.com/office/officeart/2005/8/layout/cycle8"/>
    <dgm:cxn modelId="{A60AA86F-341F-435B-B578-5766252F9B0F}" type="presParOf" srcId="{66B91032-821B-46B5-A711-B14F26144BD1}" destId="{09990FDC-95C9-461D-8661-BDEDE92F3BEF}" srcOrd="2" destOrd="0" presId="urn:microsoft.com/office/officeart/2005/8/layout/cycle8"/>
    <dgm:cxn modelId="{83C13066-DECF-4092-BA1C-1C2CEAE60E36}" type="presParOf" srcId="{66B91032-821B-46B5-A711-B14F26144BD1}" destId="{2945A45D-7E2C-40D7-B122-9C8FE6087E14}" srcOrd="3" destOrd="0" presId="urn:microsoft.com/office/officeart/2005/8/layout/cycle8"/>
    <dgm:cxn modelId="{C5168162-E8AC-4686-A21A-4E203937C3BB}" type="presParOf" srcId="{66B91032-821B-46B5-A711-B14F26144BD1}" destId="{0FB4C2AD-4D5B-45FB-BFAF-3CE1109C8B5E}" srcOrd="4" destOrd="0" presId="urn:microsoft.com/office/officeart/2005/8/layout/cycle8"/>
    <dgm:cxn modelId="{8B9F5B2D-4198-4B2B-B2FC-83B2D2F3340C}" type="presParOf" srcId="{66B91032-821B-46B5-A711-B14F26144BD1}" destId="{8BDEEE1A-8400-472F-8FDB-7F1BBCBD535B}" srcOrd="5" destOrd="0" presId="urn:microsoft.com/office/officeart/2005/8/layout/cycle8"/>
    <dgm:cxn modelId="{151DBBE3-06B9-487C-B1F9-4380594E2A9D}" type="presParOf" srcId="{66B91032-821B-46B5-A711-B14F26144BD1}" destId="{1C96BE8D-FEE0-4ED7-96F5-55F66E63A321}" srcOrd="6" destOrd="0" presId="urn:microsoft.com/office/officeart/2005/8/layout/cycle8"/>
    <dgm:cxn modelId="{DF18DCA9-F675-4D65-9860-263D021F4CC5}" type="presParOf" srcId="{66B91032-821B-46B5-A711-B14F26144BD1}" destId="{66F7E685-EB36-4DDF-8F42-6253B454F744}" srcOrd="7" destOrd="0" presId="urn:microsoft.com/office/officeart/2005/8/layout/cycle8"/>
    <dgm:cxn modelId="{B7E372A8-607C-420E-AC61-A0F4ACBBCEA1}" type="presParOf" srcId="{66B91032-821B-46B5-A711-B14F26144BD1}" destId="{C738E828-871F-427F-B3A7-B145E44FC342}" srcOrd="8" destOrd="0" presId="urn:microsoft.com/office/officeart/2005/8/layout/cycle8"/>
    <dgm:cxn modelId="{9C19A61F-1799-46F1-A52F-DEEB152FB8A4}" type="presParOf" srcId="{66B91032-821B-46B5-A711-B14F26144BD1}" destId="{61F211B5-3E9A-4E20-9E97-BE868F633548}" srcOrd="9" destOrd="0" presId="urn:microsoft.com/office/officeart/2005/8/layout/cycle8"/>
    <dgm:cxn modelId="{86A42F08-2F6E-4427-ACD2-CA5916DD9525}" type="presParOf" srcId="{66B91032-821B-46B5-A711-B14F26144BD1}" destId="{CC6DDBAB-54AE-417E-9610-F82AF2BDC522}" srcOrd="10" destOrd="0" presId="urn:microsoft.com/office/officeart/2005/8/layout/cycle8"/>
    <dgm:cxn modelId="{042A4229-4D8C-4F94-B205-14F96A352767}" type="presParOf" srcId="{66B91032-821B-46B5-A711-B14F26144BD1}" destId="{9C44E7B6-D912-4B29-87F8-58B647E33C47}" srcOrd="11" destOrd="0" presId="urn:microsoft.com/office/officeart/2005/8/layout/cycle8"/>
    <dgm:cxn modelId="{47AB96B0-F855-4BA5-B790-12629A0D7470}" type="presParOf" srcId="{66B91032-821B-46B5-A711-B14F26144BD1}" destId="{FF66D118-3FA9-4566-B0DE-087F45D70329}" srcOrd="12" destOrd="0" presId="urn:microsoft.com/office/officeart/2005/8/layout/cycle8"/>
    <dgm:cxn modelId="{C16659BE-7959-4695-B742-AF4860CFF814}" type="presParOf" srcId="{66B91032-821B-46B5-A711-B14F26144BD1}" destId="{053CE3AF-C06F-41E7-95DD-950756573AE3}" srcOrd="13" destOrd="0" presId="urn:microsoft.com/office/officeart/2005/8/layout/cycle8"/>
    <dgm:cxn modelId="{FCF86579-8DEB-410F-A103-796EAC7D6371}" type="presParOf" srcId="{66B91032-821B-46B5-A711-B14F26144BD1}" destId="{D17210EA-2AE2-496C-9376-6AEF5BBB615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E630A-BEB5-4613-BDE4-2F4416390186}">
      <dsp:nvSpPr>
        <dsp:cNvPr id="0" name=""/>
        <dsp:cNvSpPr/>
      </dsp:nvSpPr>
      <dsp:spPr>
        <a:xfrm>
          <a:off x="1627603" y="338745"/>
          <a:ext cx="4377639" cy="437763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300" kern="1200" dirty="0"/>
            <a:t>توافر آليات الشكاوى</a:t>
          </a:r>
          <a:endParaRPr lang="en-US" sz="3300" kern="1200" dirty="0"/>
        </a:p>
      </dsp:txBody>
      <dsp:txXfrm>
        <a:off x="3934723" y="1266388"/>
        <a:ext cx="1563442" cy="1302868"/>
      </dsp:txXfrm>
    </dsp:sp>
    <dsp:sp modelId="{0FB4C2AD-4D5B-45FB-BFAF-3CE1109C8B5E}">
      <dsp:nvSpPr>
        <dsp:cNvPr id="0" name=""/>
        <dsp:cNvSpPr/>
      </dsp:nvSpPr>
      <dsp:spPr>
        <a:xfrm>
          <a:off x="1537444" y="495090"/>
          <a:ext cx="4377639" cy="437763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300" kern="1200" dirty="0"/>
            <a:t>مشاركة الفئات المتضررة</a:t>
          </a:r>
          <a:endParaRPr lang="en-US" sz="3300" kern="1200" dirty="0"/>
        </a:p>
      </dsp:txBody>
      <dsp:txXfrm>
        <a:off x="2579739" y="3335344"/>
        <a:ext cx="2345163" cy="1146524"/>
      </dsp:txXfrm>
    </dsp:sp>
    <dsp:sp modelId="{C738E828-871F-427F-B3A7-B145E44FC342}">
      <dsp:nvSpPr>
        <dsp:cNvPr id="0" name=""/>
        <dsp:cNvSpPr/>
      </dsp:nvSpPr>
      <dsp:spPr>
        <a:xfrm>
          <a:off x="1447285" y="338745"/>
          <a:ext cx="4377639" cy="437763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300" kern="1200" dirty="0"/>
            <a:t>الشفافية</a:t>
          </a:r>
          <a:endParaRPr lang="en-US" sz="3300" kern="1200" dirty="0"/>
        </a:p>
      </dsp:txBody>
      <dsp:txXfrm>
        <a:off x="1954362" y="1266388"/>
        <a:ext cx="1563442" cy="1302868"/>
      </dsp:txXfrm>
    </dsp:sp>
    <dsp:sp modelId="{FF66D118-3FA9-4566-B0DE-087F45D70329}">
      <dsp:nvSpPr>
        <dsp:cNvPr id="0" name=""/>
        <dsp:cNvSpPr/>
      </dsp:nvSpPr>
      <dsp:spPr>
        <a:xfrm>
          <a:off x="1356967" y="67749"/>
          <a:ext cx="4919632" cy="491963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CE3AF-C06F-41E7-95DD-950756573AE3}">
      <dsp:nvSpPr>
        <dsp:cNvPr id="0" name=""/>
        <dsp:cNvSpPr/>
      </dsp:nvSpPr>
      <dsp:spPr>
        <a:xfrm>
          <a:off x="1266447" y="223816"/>
          <a:ext cx="4919632" cy="49196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210EA-2AE2-496C-9376-6AEF5BBB6150}">
      <dsp:nvSpPr>
        <dsp:cNvPr id="0" name=""/>
        <dsp:cNvSpPr/>
      </dsp:nvSpPr>
      <dsp:spPr>
        <a:xfrm>
          <a:off x="1175927" y="67749"/>
          <a:ext cx="4919632" cy="491963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24A17A68-3337-4FE2-93BE-9F7C3909AFB5}"/>
              </a:ext>
            </a:extLst>
          </p:cNvPr>
          <p:cNvSpPr/>
          <p:nvPr userDrawn="1"/>
        </p:nvSpPr>
        <p:spPr>
          <a:xfrm flipV="1">
            <a:off x="3994151" y="4887836"/>
            <a:ext cx="2705100" cy="45719"/>
          </a:xfrm>
          <a:custGeom>
            <a:avLst/>
            <a:gdLst/>
            <a:ahLst/>
            <a:cxnLst/>
            <a:rect l="l" t="t" r="r" b="b"/>
            <a:pathLst>
              <a:path w="1287145">
                <a:moveTo>
                  <a:pt x="0" y="0"/>
                </a:moveTo>
                <a:lnTo>
                  <a:pt x="1287005" y="0"/>
                </a:lnTo>
              </a:path>
            </a:pathLst>
          </a:custGeom>
          <a:ln w="76200">
            <a:solidFill>
              <a:srgbClr val="B9A03D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312CC6-040B-4799-A0C5-746AB65D25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0500" y="3091805"/>
            <a:ext cx="7581900" cy="1553716"/>
          </a:xfrm>
          <a:prstGeom prst="rect">
            <a:avLst/>
          </a:prstGeom>
        </p:spPr>
        <p:txBody>
          <a:bodyPr/>
          <a:lstStyle>
            <a:lvl1pPr algn="ctr">
              <a:defRPr sz="4000" b="1" cap="all" spc="0" baseline="0">
                <a:solidFill>
                  <a:srgbClr val="60924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5400">
                <a:latin typeface="Roboto Slab" pitchFamily="2" charset="0"/>
                <a:ea typeface="Roboto Slab" pitchFamily="2" charset="0"/>
              </a:defRPr>
            </a:lvl2pPr>
            <a:lvl3pPr>
              <a:defRPr sz="5400">
                <a:latin typeface="Roboto Slab" pitchFamily="2" charset="0"/>
                <a:ea typeface="Roboto Slab" pitchFamily="2" charset="0"/>
              </a:defRPr>
            </a:lvl3pPr>
            <a:lvl4pPr>
              <a:defRPr sz="5400">
                <a:latin typeface="Roboto Slab" pitchFamily="2" charset="0"/>
                <a:ea typeface="Roboto Slab" pitchFamily="2" charset="0"/>
              </a:defRPr>
            </a:lvl4pPr>
            <a:lvl5pPr>
              <a:defRPr sz="54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0F6994-9E7D-4E39-AB1E-C0C614579A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0600" y="5468069"/>
            <a:ext cx="6134100" cy="14097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B9A03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Subtitle/date/location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1D82820-E517-B14A-9F2C-F45F5D84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171" y="613289"/>
            <a:ext cx="3595059" cy="19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84804A-30BF-40E1-BFA7-959AAECD21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486" y="695325"/>
            <a:ext cx="9270314" cy="5658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 b="1" i="0">
                <a:solidFill>
                  <a:srgbClr val="60924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CONTENT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60C1B9C-ABA7-46A7-A6BF-1ED0815632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1685925"/>
            <a:ext cx="9245599" cy="418373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Bullet list / no more than 5-6 bullets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D10E431-8A8F-4945-8E00-F6AF792C2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2300" y="6219825"/>
            <a:ext cx="1714500" cy="609600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5D143C0-9694-4D80-A195-66BE04BC78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1679618"/>
            <a:ext cx="9258300" cy="419003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Blank slide…</a:t>
            </a:r>
          </a:p>
          <a:p>
            <a:pPr lvl="1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3BE9F1D-7CE4-0E43-99F4-680D962C3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2300" y="6219825"/>
            <a:ext cx="1714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1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1" r:id="rId3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32" eaLnBrk="1" hangingPunct="1">
        <a:defRPr>
          <a:latin typeface="+mn-lt"/>
          <a:ea typeface="+mn-ea"/>
          <a:cs typeface="+mn-cs"/>
        </a:defRPr>
      </a:lvl2pPr>
      <a:lvl3pPr marL="914463" eaLnBrk="1" hangingPunct="1">
        <a:defRPr>
          <a:latin typeface="+mn-lt"/>
          <a:ea typeface="+mn-ea"/>
          <a:cs typeface="+mn-cs"/>
        </a:defRPr>
      </a:lvl3pPr>
      <a:lvl4pPr marL="1371696" eaLnBrk="1" hangingPunct="1">
        <a:defRPr>
          <a:latin typeface="+mn-lt"/>
          <a:ea typeface="+mn-ea"/>
          <a:cs typeface="+mn-cs"/>
        </a:defRPr>
      </a:lvl4pPr>
      <a:lvl5pPr marL="1828927" eaLnBrk="1" hangingPunct="1">
        <a:defRPr>
          <a:latin typeface="+mn-lt"/>
          <a:ea typeface="+mn-ea"/>
          <a:cs typeface="+mn-cs"/>
        </a:defRPr>
      </a:lvl5pPr>
      <a:lvl6pPr marL="2286158" eaLnBrk="1" hangingPunct="1">
        <a:defRPr>
          <a:latin typeface="+mn-lt"/>
          <a:ea typeface="+mn-ea"/>
          <a:cs typeface="+mn-cs"/>
        </a:defRPr>
      </a:lvl6pPr>
      <a:lvl7pPr marL="2743389" eaLnBrk="1" hangingPunct="1">
        <a:defRPr>
          <a:latin typeface="+mn-lt"/>
          <a:ea typeface="+mn-ea"/>
          <a:cs typeface="+mn-cs"/>
        </a:defRPr>
      </a:lvl7pPr>
      <a:lvl8pPr marL="3200621" eaLnBrk="1" hangingPunct="1">
        <a:defRPr>
          <a:latin typeface="+mn-lt"/>
          <a:ea typeface="+mn-ea"/>
          <a:cs typeface="+mn-cs"/>
        </a:defRPr>
      </a:lvl8pPr>
      <a:lvl9pPr marL="365785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32" eaLnBrk="1" hangingPunct="1">
        <a:defRPr>
          <a:latin typeface="+mn-lt"/>
          <a:ea typeface="+mn-ea"/>
          <a:cs typeface="+mn-cs"/>
        </a:defRPr>
      </a:lvl2pPr>
      <a:lvl3pPr marL="914463" eaLnBrk="1" hangingPunct="1">
        <a:defRPr>
          <a:latin typeface="+mn-lt"/>
          <a:ea typeface="+mn-ea"/>
          <a:cs typeface="+mn-cs"/>
        </a:defRPr>
      </a:lvl3pPr>
      <a:lvl4pPr marL="1371696" eaLnBrk="1" hangingPunct="1">
        <a:defRPr>
          <a:latin typeface="+mn-lt"/>
          <a:ea typeface="+mn-ea"/>
          <a:cs typeface="+mn-cs"/>
        </a:defRPr>
      </a:lvl4pPr>
      <a:lvl5pPr marL="1828927" eaLnBrk="1" hangingPunct="1">
        <a:defRPr>
          <a:latin typeface="+mn-lt"/>
          <a:ea typeface="+mn-ea"/>
          <a:cs typeface="+mn-cs"/>
        </a:defRPr>
      </a:lvl5pPr>
      <a:lvl6pPr marL="2286158" eaLnBrk="1" hangingPunct="1">
        <a:defRPr>
          <a:latin typeface="+mn-lt"/>
          <a:ea typeface="+mn-ea"/>
          <a:cs typeface="+mn-cs"/>
        </a:defRPr>
      </a:lvl6pPr>
      <a:lvl7pPr marL="2743389" eaLnBrk="1" hangingPunct="1">
        <a:defRPr>
          <a:latin typeface="+mn-lt"/>
          <a:ea typeface="+mn-ea"/>
          <a:cs typeface="+mn-cs"/>
        </a:defRPr>
      </a:lvl7pPr>
      <a:lvl8pPr marL="3200621" eaLnBrk="1" hangingPunct="1">
        <a:defRPr>
          <a:latin typeface="+mn-lt"/>
          <a:ea typeface="+mn-ea"/>
          <a:cs typeface="+mn-cs"/>
        </a:defRPr>
      </a:lvl8pPr>
      <a:lvl9pPr marL="3657853" eaLnBrk="1" hangingPunct="1">
        <a:defRPr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02" userDrawn="1">
          <p15:clr>
            <a:srgbClr val="F26B43"/>
          </p15:clr>
        </p15:guide>
        <p15:guide id="2" pos="3368" userDrawn="1">
          <p15:clr>
            <a:srgbClr val="F26B43"/>
          </p15:clr>
        </p15:guide>
        <p15:guide id="3" pos="440" userDrawn="1">
          <p15:clr>
            <a:srgbClr val="F26B43"/>
          </p15:clr>
        </p15:guide>
        <p15:guide id="4" pos="6272" userDrawn="1">
          <p15:clr>
            <a:srgbClr val="F26B43"/>
          </p15:clr>
        </p15:guide>
        <p15:guide id="5" orient="horz" pos="486" userDrawn="1">
          <p15:clr>
            <a:srgbClr val="F26B43"/>
          </p15:clr>
        </p15:guide>
        <p15:guide id="6" orient="horz" pos="1062" userDrawn="1">
          <p15:clr>
            <a:srgbClr val="F26B43"/>
          </p15:clr>
        </p15:guide>
        <p15:guide id="7" orient="horz" pos="23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D43DB0-9F1B-F144-8990-0C23984A36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Y" dirty="0"/>
              <a:t>مؤشر النوع الاجتماعي و العمر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0155F-CAA9-014D-BA6B-91A2A707B1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r-SY" dirty="0"/>
              <a:t>غازي عنتاب – آب 2018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1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6C0815-5EFD-47AF-BF58-1A30719D1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196" y="4861545"/>
            <a:ext cx="9270314" cy="565820"/>
          </a:xfrm>
        </p:spPr>
        <p:txBody>
          <a:bodyPr/>
          <a:lstStyle/>
          <a:p>
            <a:pPr algn="r"/>
            <a:r>
              <a:rPr lang="ar-SY" cap="all" dirty="0"/>
              <a:t>مقارنة بالمؤشر السابق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8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815AD-7A80-455C-A9D4-FA29091AEE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6486" y="695325"/>
            <a:ext cx="4683800" cy="565820"/>
          </a:xfrm>
        </p:spPr>
        <p:txBody>
          <a:bodyPr/>
          <a:lstStyle/>
          <a:p>
            <a:r>
              <a:rPr lang="ar-SY" dirty="0"/>
              <a:t>مؤشر النوع الاجتماعي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7657D-256B-425E-BA57-9DDD4E75A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487" y="1689559"/>
            <a:ext cx="4660214" cy="4183732"/>
          </a:xfrm>
        </p:spPr>
        <p:txBody>
          <a:bodyPr/>
          <a:lstStyle/>
          <a:p>
            <a:pPr marL="0" indent="0" rtl="1">
              <a:buNone/>
            </a:pPr>
            <a:r>
              <a:rPr lang="ar-SY" dirty="0"/>
              <a:t>يقيس مدى دمج مفهوم النوع الاجتماعي في المشاريع.</a:t>
            </a:r>
          </a:p>
          <a:p>
            <a:pPr marL="0" indent="0" rtl="1">
              <a:buNone/>
            </a:pPr>
            <a:r>
              <a:rPr lang="ar-SY" dirty="0"/>
              <a:t>يطبق في مرحلة تصميم المشاريع فقط.</a:t>
            </a:r>
          </a:p>
          <a:p>
            <a:pPr marL="0" indent="0" rtl="1">
              <a:buNone/>
            </a:pPr>
            <a:r>
              <a:rPr lang="ar-SY" dirty="0"/>
              <a:t>يتم إعطاء العلامة النهائية من قبل طرف ثالث.</a:t>
            </a:r>
          </a:p>
          <a:p>
            <a:pPr marL="0" indent="0" rtl="1">
              <a:buNone/>
            </a:pPr>
            <a:r>
              <a:rPr lang="ar-SY" dirty="0"/>
              <a:t>يعتمد على دمج مفهوم النوع الاجتماعي في ثلاثة مراحل: تقييم الاحتياجات, النشاطات و المؤشرات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26BCBEE-C71F-49EC-9663-9C881059AF67}"/>
              </a:ext>
            </a:extLst>
          </p:cNvPr>
          <p:cNvSpPr txBox="1">
            <a:spLocks/>
          </p:cNvSpPr>
          <p:nvPr/>
        </p:nvSpPr>
        <p:spPr>
          <a:xfrm>
            <a:off x="5370286" y="725573"/>
            <a:ext cx="4683800" cy="565820"/>
          </a:xfrm>
          <a:prstGeom prst="rect">
            <a:avLst/>
          </a:prstGeom>
        </p:spPr>
        <p:txBody>
          <a:bodyPr lIns="0" tIns="0" rIns="0" bIns="0"/>
          <a:lstStyle>
            <a:lvl1pPr marL="0" algn="ctr" eaLnBrk="1" hangingPunct="1">
              <a:defRPr sz="3200" b="1" i="0">
                <a:solidFill>
                  <a:srgbClr val="60924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32" eaLnBrk="1" hangingPunct="1">
              <a:defRPr>
                <a:latin typeface="+mn-lt"/>
                <a:ea typeface="+mn-ea"/>
                <a:cs typeface="+mn-cs"/>
              </a:defRPr>
            </a:lvl2pPr>
            <a:lvl3pPr marL="914463" eaLnBrk="1" hangingPunct="1">
              <a:defRPr>
                <a:latin typeface="+mn-lt"/>
                <a:ea typeface="+mn-ea"/>
                <a:cs typeface="+mn-cs"/>
              </a:defRPr>
            </a:lvl3pPr>
            <a:lvl4pPr marL="1371696" eaLnBrk="1" hangingPunct="1">
              <a:defRPr>
                <a:latin typeface="+mn-lt"/>
                <a:ea typeface="+mn-ea"/>
                <a:cs typeface="+mn-cs"/>
              </a:defRPr>
            </a:lvl4pPr>
            <a:lvl5pPr marL="1828927" eaLnBrk="1" hangingPunct="1">
              <a:defRPr>
                <a:latin typeface="+mn-lt"/>
                <a:ea typeface="+mn-ea"/>
                <a:cs typeface="+mn-cs"/>
              </a:defRPr>
            </a:lvl5pPr>
            <a:lvl6pPr marL="2286158" eaLnBrk="1" hangingPunct="1">
              <a:defRPr>
                <a:latin typeface="+mn-lt"/>
                <a:ea typeface="+mn-ea"/>
                <a:cs typeface="+mn-cs"/>
              </a:defRPr>
            </a:lvl6pPr>
            <a:lvl7pPr marL="2743389" eaLnBrk="1" hangingPunct="1">
              <a:defRPr>
                <a:latin typeface="+mn-lt"/>
                <a:ea typeface="+mn-ea"/>
                <a:cs typeface="+mn-cs"/>
              </a:defRPr>
            </a:lvl7pPr>
            <a:lvl8pPr marL="3200621" eaLnBrk="1" hangingPunct="1">
              <a:defRPr>
                <a:latin typeface="+mn-lt"/>
                <a:ea typeface="+mn-ea"/>
                <a:cs typeface="+mn-cs"/>
              </a:defRPr>
            </a:lvl8pPr>
            <a:lvl9pPr marL="3657853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ar-SY" kern="0" dirty="0"/>
              <a:t>مؤشر النوع الاجتماعي و العمر</a:t>
            </a:r>
            <a:endParaRPr lang="en-US" kern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571845F-866B-43F1-AC36-934E59AED7D1}"/>
              </a:ext>
            </a:extLst>
          </p:cNvPr>
          <p:cNvSpPr txBox="1">
            <a:spLocks/>
          </p:cNvSpPr>
          <p:nvPr/>
        </p:nvSpPr>
        <p:spPr>
          <a:xfrm>
            <a:off x="5562724" y="1689559"/>
            <a:ext cx="4824536" cy="5620258"/>
          </a:xfrm>
          <a:prstGeom prst="rect">
            <a:avLst/>
          </a:prstGeom>
        </p:spPr>
        <p:txBody>
          <a:bodyPr lIns="0" tIns="0" rIns="0" bIns="0"/>
          <a:lstStyle>
            <a:lvl1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32" eaLnBrk="1" hangingPunct="1">
              <a:defRPr>
                <a:latin typeface="+mn-lt"/>
                <a:ea typeface="+mn-ea"/>
                <a:cs typeface="+mn-cs"/>
              </a:defRPr>
            </a:lvl2pPr>
            <a:lvl3pPr marL="914463" eaLnBrk="1" hangingPunct="1">
              <a:defRPr>
                <a:latin typeface="+mn-lt"/>
                <a:ea typeface="+mn-ea"/>
                <a:cs typeface="+mn-cs"/>
              </a:defRPr>
            </a:lvl3pPr>
            <a:lvl4pPr marL="1371696" eaLnBrk="1" hangingPunct="1">
              <a:defRPr>
                <a:latin typeface="+mn-lt"/>
                <a:ea typeface="+mn-ea"/>
                <a:cs typeface="+mn-cs"/>
              </a:defRPr>
            </a:lvl4pPr>
            <a:lvl5pPr marL="1828927" eaLnBrk="1" hangingPunct="1">
              <a:defRPr>
                <a:latin typeface="+mn-lt"/>
                <a:ea typeface="+mn-ea"/>
                <a:cs typeface="+mn-cs"/>
              </a:defRPr>
            </a:lvl5pPr>
            <a:lvl6pPr marL="2286158" eaLnBrk="1" hangingPunct="1">
              <a:defRPr>
                <a:latin typeface="+mn-lt"/>
                <a:ea typeface="+mn-ea"/>
                <a:cs typeface="+mn-cs"/>
              </a:defRPr>
            </a:lvl6pPr>
            <a:lvl7pPr marL="2743389" eaLnBrk="1" hangingPunct="1">
              <a:defRPr>
                <a:latin typeface="+mn-lt"/>
                <a:ea typeface="+mn-ea"/>
                <a:cs typeface="+mn-cs"/>
              </a:defRPr>
            </a:lvl7pPr>
            <a:lvl8pPr marL="3200621" eaLnBrk="1" hangingPunct="1">
              <a:defRPr>
                <a:latin typeface="+mn-lt"/>
                <a:ea typeface="+mn-ea"/>
                <a:cs typeface="+mn-cs"/>
              </a:defRPr>
            </a:lvl8pPr>
            <a:lvl9pPr marL="3657853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 rtl="1">
              <a:buNone/>
            </a:pPr>
            <a:r>
              <a:rPr lang="ar-SY" kern="0" dirty="0"/>
              <a:t>يقيس مدى دمج مفهوم النوع الاجتماعي </a:t>
            </a:r>
            <a:r>
              <a:rPr lang="ar-SY" u="sng" kern="0" dirty="0"/>
              <a:t>و العمر</a:t>
            </a:r>
            <a:endParaRPr lang="ar-SY" kern="0" dirty="0"/>
          </a:p>
          <a:p>
            <a:pPr marL="0" indent="0" algn="r" defTabSz="914400" rtl="1">
              <a:buNone/>
            </a:pPr>
            <a:r>
              <a:rPr lang="ar-SY" kern="0" dirty="0"/>
              <a:t> في المشاريع. </a:t>
            </a:r>
          </a:p>
          <a:p>
            <a:pPr marL="0" indent="0" algn="r" defTabSz="914400" rtl="1">
              <a:buNone/>
            </a:pPr>
            <a:r>
              <a:rPr lang="ar-SY" kern="0" dirty="0"/>
              <a:t>يطبق على ثلاثة مراحل: مرحلة تصميم المشاريع و مرحلة التقييم المرحلي و التقييم النهائي.</a:t>
            </a:r>
          </a:p>
          <a:p>
            <a:pPr marL="0" indent="0" algn="r" defTabSz="914400" rtl="1">
              <a:buFont typeface="Arial" panose="020B0604020202020204" pitchFamily="34" charset="0"/>
              <a:buNone/>
            </a:pPr>
            <a:r>
              <a:rPr lang="ar-SY" kern="0" dirty="0"/>
              <a:t>يتم إعطاء العلامة النهائية بشكل أوتوماتيكي على المنصة الالكترونية.</a:t>
            </a:r>
          </a:p>
          <a:p>
            <a:pPr marL="0" indent="0" algn="r" defTabSz="914400" rtl="1">
              <a:buFont typeface="Arial" panose="020B0604020202020204" pitchFamily="34" charset="0"/>
              <a:buNone/>
            </a:pPr>
            <a:r>
              <a:rPr lang="ar-SY" kern="0" dirty="0"/>
              <a:t>يعتمد على 12 مكون أساسي يدعى بمقاييس المساواة بحسب النوع الاجتماعي.</a:t>
            </a:r>
          </a:p>
        </p:txBody>
      </p:sp>
    </p:spTree>
    <p:extLst>
      <p:ext uri="{BB962C8B-B14F-4D97-AF65-F5344CB8AC3E}">
        <p14:creationId xmlns:p14="http://schemas.microsoft.com/office/powerpoint/2010/main" val="354104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115909-48C6-4264-A59D-3C1E4ABDE4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543" y="3498515"/>
            <a:ext cx="9270314" cy="565820"/>
          </a:xfrm>
        </p:spPr>
        <p:txBody>
          <a:bodyPr/>
          <a:lstStyle/>
          <a:p>
            <a:r>
              <a:rPr lang="ar-SY" dirty="0"/>
              <a:t>ما هي القضايا الأساسية التي تشكل استجابة إنسانية فعالة؟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5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FFD625-9EC4-43AF-A51F-313E91BE63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Y" dirty="0"/>
              <a:t>مقاييس المساواة على أساس النوع الاجتماعي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94A9D-3514-4D05-8D0F-3B4668C10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5" t="20056" r="45286" b="12871"/>
          <a:stretch/>
        </p:blipFill>
        <p:spPr>
          <a:xfrm>
            <a:off x="686486" y="1261145"/>
            <a:ext cx="962876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8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219620-FE2E-40D7-BD11-3A1634A06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Y" dirty="0"/>
              <a:t>ترميز المشاريع بحسب مقياس النوع الاجتماعي و العمر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5FEE33-2C33-437A-90FC-6908640DA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51" t="21255" r="45508" b="11673"/>
          <a:stretch/>
        </p:blipFill>
        <p:spPr>
          <a:xfrm>
            <a:off x="686486" y="1348231"/>
            <a:ext cx="9538040" cy="621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52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A1C073-0F46-4C78-8D64-A41238978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164" y="2917329"/>
            <a:ext cx="9270314" cy="565820"/>
          </a:xfrm>
        </p:spPr>
        <p:txBody>
          <a:bodyPr/>
          <a:lstStyle/>
          <a:p>
            <a:r>
              <a:rPr lang="ar-SY" dirty="0"/>
              <a:t>أية أسئلة؟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0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ice To Meet You Handshake 7 Tips For Welcoming New Donors Sarah    ">
            <a:extLst>
              <a:ext uri="{FF2B5EF4-FFF2-40B4-BE49-F238E27FC236}">
                <a16:creationId xmlns:a16="http://schemas.microsoft.com/office/drawing/2014/main" id="{35755C27-D4B3-4DA0-AAFC-0DC315E6F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48" y="1800225"/>
            <a:ext cx="212422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0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C96B3F-4C4D-44AD-8FC5-AFF62CD569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2204" y="5365601"/>
            <a:ext cx="9270314" cy="565820"/>
          </a:xfrm>
        </p:spPr>
        <p:txBody>
          <a:bodyPr/>
          <a:lstStyle/>
          <a:p>
            <a:pPr algn="r"/>
            <a:r>
              <a:rPr lang="ar-SY" dirty="0"/>
              <a:t>تحليل الاحتياجات المبني على النوع الاجتماعي</a:t>
            </a:r>
            <a:endParaRPr lang="en-US" dirty="0"/>
          </a:p>
        </p:txBody>
      </p:sp>
      <p:pic>
        <p:nvPicPr>
          <p:cNvPr id="4" name="Picture 8" descr="Macintosh HD:Users:Harry:Desktop:GenCap:_Deliverables:IASC Gender and Age Marker - Logo:Cluster versions:IASC Gender and Age Marker - Logo - Food security - Food assisstance.png">
            <a:extLst>
              <a:ext uri="{FF2B5EF4-FFF2-40B4-BE49-F238E27FC236}">
                <a16:creationId xmlns:a16="http://schemas.microsoft.com/office/drawing/2014/main" id="{A54751E5-5043-4053-A1E3-EFD4DFCD5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"/>
          <a:stretch>
            <a:fillRect/>
          </a:stretch>
        </p:blipFill>
        <p:spPr bwMode="auto">
          <a:xfrm>
            <a:off x="572108" y="2916013"/>
            <a:ext cx="3816424" cy="24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22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1A237-A75B-4D87-A006-76D16E4B08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900" y="1045121"/>
            <a:ext cx="9245599" cy="5184576"/>
          </a:xfrm>
        </p:spPr>
        <p:txBody>
          <a:bodyPr/>
          <a:lstStyle/>
          <a:p>
            <a:pPr marL="0" indent="0" rtl="1">
              <a:buNone/>
            </a:pPr>
            <a:r>
              <a:rPr lang="ar-SY" dirty="0"/>
              <a:t>يتعلق </a:t>
            </a:r>
            <a:r>
              <a:rPr lang="ar-SA" dirty="0"/>
              <a:t>التحليل من منظور النوع ال</a:t>
            </a:r>
            <a:r>
              <a:rPr lang="ar-SY" dirty="0"/>
              <a:t>ا</a:t>
            </a:r>
            <a:r>
              <a:rPr lang="ar-SA" dirty="0"/>
              <a:t>جتماعي</a:t>
            </a:r>
            <a:r>
              <a:rPr lang="ar-SY" dirty="0"/>
              <a:t> </a:t>
            </a:r>
            <a:r>
              <a:rPr lang="ar-SA" dirty="0"/>
              <a:t>في الواقع بوضع البرامج الجيدة. يتناول التحليل من منظور النوع ا</a:t>
            </a:r>
            <a:r>
              <a:rPr lang="ar-SY" dirty="0"/>
              <a:t>لا</a:t>
            </a:r>
            <a:r>
              <a:rPr lang="ar-SA" dirty="0"/>
              <a:t>جتماعي ال</a:t>
            </a:r>
            <a:r>
              <a:rPr lang="ar-SY" dirty="0"/>
              <a:t>ع</a:t>
            </a:r>
            <a:r>
              <a:rPr lang="ar-SA" dirty="0"/>
              <a:t>ل</a:t>
            </a:r>
            <a:r>
              <a:rPr lang="ar-SY" dirty="0"/>
              <a:t>ا</a:t>
            </a:r>
            <a:r>
              <a:rPr lang="ar-SA" dirty="0"/>
              <a:t>قات بين النساء والفتيات والرجال والفتيان، وينظر في دور كل منهم، ووصولهم إلى الموارد وسيطرتهم عليها، والقيود التي تواجهها كل فئة مقارنة بالفئات ا</a:t>
            </a:r>
            <a:r>
              <a:rPr lang="ar-SY" dirty="0"/>
              <a:t>لأ</a:t>
            </a:r>
            <a:r>
              <a:rPr lang="ar-SA" dirty="0"/>
              <a:t>خرى. ويجب دمجه في تقييم ال</a:t>
            </a:r>
            <a:r>
              <a:rPr lang="ar-SY" dirty="0"/>
              <a:t>ا</a:t>
            </a:r>
            <a:r>
              <a:rPr lang="ar-SA" dirty="0"/>
              <a:t>حتياجات </a:t>
            </a:r>
            <a:r>
              <a:rPr lang="ar-SY" dirty="0"/>
              <a:t>ا</a:t>
            </a:r>
            <a:r>
              <a:rPr lang="ar-SA" dirty="0"/>
              <a:t>ل</a:t>
            </a:r>
            <a:r>
              <a:rPr lang="ar-SY" dirty="0"/>
              <a:t>إ</a:t>
            </a:r>
            <a:r>
              <a:rPr lang="ar-SA" dirty="0"/>
              <a:t>نسانية، وتقييمات جميع القطاعات أو </a:t>
            </a:r>
            <a:r>
              <a:rPr lang="ar-SY" dirty="0"/>
              <a:t>تحليل</a:t>
            </a:r>
            <a:r>
              <a:rPr lang="ar-SA" dirty="0"/>
              <a:t> ال</a:t>
            </a:r>
            <a:r>
              <a:rPr lang="ar-SY" dirty="0"/>
              <a:t>وضع</a:t>
            </a:r>
            <a:r>
              <a:rPr lang="ar-SA" dirty="0"/>
              <a:t>، وطوال دورة البرامج ا</a:t>
            </a:r>
            <a:r>
              <a:rPr lang="ar-SY" dirty="0"/>
              <a:t>لإ</a:t>
            </a:r>
            <a:r>
              <a:rPr lang="ar-SA" dirty="0"/>
              <a:t>نسانية. فهو يتيح معرفة المتضررين من السكان جراء</a:t>
            </a:r>
            <a:r>
              <a:rPr lang="ar-SY" dirty="0"/>
              <a:t> الأ</a:t>
            </a:r>
            <a:r>
              <a:rPr lang="ar-SA" dirty="0"/>
              <a:t>زمة، وما يحتاجون إليه، وكيفية مساعدتهم</a:t>
            </a:r>
            <a:r>
              <a:rPr lang="ar-SY" dirty="0"/>
              <a:t> لأ</a:t>
            </a:r>
            <a:r>
              <a:rPr lang="ar-SA" dirty="0"/>
              <a:t>نفسهم خ</a:t>
            </a:r>
            <a:r>
              <a:rPr lang="ar-SY" dirty="0"/>
              <a:t>لال</a:t>
            </a:r>
            <a:r>
              <a:rPr lang="ar-SA" dirty="0"/>
              <a:t> فترة التعافي. إن دراسة أبعاد النوع </a:t>
            </a:r>
            <a:r>
              <a:rPr lang="ar-SY" dirty="0"/>
              <a:t>لعملك تحسن ما</a:t>
            </a:r>
            <a:r>
              <a:rPr lang="ar-SA" dirty="0"/>
              <a:t> تفعله، وكذلك الكيفية </a:t>
            </a:r>
            <a:r>
              <a:rPr lang="ar-SY" dirty="0"/>
              <a:t>التي تؤدي بها </a:t>
            </a:r>
            <a:r>
              <a:rPr lang="ar-SA" dirty="0"/>
              <a:t>ما تفعله، وفي</a:t>
            </a:r>
            <a:r>
              <a:rPr lang="ar-SY" dirty="0"/>
              <a:t> </a:t>
            </a:r>
            <a:r>
              <a:rPr lang="ar-SA" dirty="0"/>
              <a:t>نهاية المطاف </a:t>
            </a:r>
            <a:r>
              <a:rPr lang="ar-SY" dirty="0"/>
              <a:t>تحسن</a:t>
            </a:r>
            <a:r>
              <a:rPr lang="ar-SA" dirty="0"/>
              <a:t> مدى فاعلية عملك في</a:t>
            </a:r>
            <a:r>
              <a:rPr lang="ar-SY" dirty="0"/>
              <a:t> </a:t>
            </a:r>
            <a:r>
              <a:rPr lang="ar-SA" dirty="0"/>
              <a:t>تلبية احتياجات المتضررين من حا</a:t>
            </a:r>
            <a:r>
              <a:rPr lang="ar-SY" dirty="0"/>
              <a:t>لا</a:t>
            </a:r>
            <a:r>
              <a:rPr lang="ar-SA" dirty="0"/>
              <a:t>ت الطوارئ، </a:t>
            </a:r>
            <a:r>
              <a:rPr lang="ar-SY" dirty="0"/>
              <a:t>لا سيما</a:t>
            </a:r>
            <a:r>
              <a:rPr lang="ar-SA" dirty="0"/>
              <a:t> الفئات </a:t>
            </a:r>
            <a:r>
              <a:rPr lang="ar-SY" dirty="0"/>
              <a:t>الأشد</a:t>
            </a:r>
            <a:r>
              <a:rPr lang="ar-SA" dirty="0"/>
              <a:t> ضعفا.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0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756A2C-4255-4272-A6EA-40E537A94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543" y="5365601"/>
            <a:ext cx="9270314" cy="565820"/>
          </a:xfrm>
        </p:spPr>
        <p:txBody>
          <a:bodyPr/>
          <a:lstStyle/>
          <a:p>
            <a:pPr algn="r"/>
            <a:r>
              <a:rPr lang="ar-SY" dirty="0"/>
              <a:t>البيانات المصنفة بحسب الجنس و العمر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A54F605-FCBD-4134-8DE2-CDA420FF7F01}"/>
              </a:ext>
            </a:extLst>
          </p:cNvPr>
          <p:cNvGrpSpPr/>
          <p:nvPr/>
        </p:nvGrpSpPr>
        <p:grpSpPr>
          <a:xfrm>
            <a:off x="1016317" y="1348279"/>
            <a:ext cx="8660764" cy="4881418"/>
            <a:chOff x="0" y="323977"/>
            <a:chExt cx="8660892" cy="42153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2ADA81-4150-48B3-A5BB-55DFBDD4724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983869"/>
              <a:ext cx="3733800" cy="2438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26F705-1C37-4B76-91C7-758B9606F3FF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759708" y="323977"/>
              <a:ext cx="4901184" cy="421538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AE1E226-5926-4B46-B4F4-57E046A61904}"/>
              </a:ext>
            </a:extLst>
          </p:cNvPr>
          <p:cNvSpPr/>
          <p:nvPr/>
        </p:nvSpPr>
        <p:spPr>
          <a:xfrm>
            <a:off x="992866" y="932780"/>
            <a:ext cx="4100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D34817"/>
                </a:solidFill>
                <a:latin typeface="Arial" panose="020B0604020202020204" pitchFamily="34" charset="0"/>
              </a:rPr>
              <a:t>ضحايا التسونامي: 4 وفيات من الإناث لكل 1 من الذكور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F9890F-2859-4DDD-B1AC-A49810137169}"/>
              </a:ext>
            </a:extLst>
          </p:cNvPr>
          <p:cNvSpPr/>
          <p:nvPr/>
        </p:nvSpPr>
        <p:spPr>
          <a:xfrm>
            <a:off x="5377093" y="917654"/>
            <a:ext cx="4100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D34817"/>
                </a:solidFill>
                <a:latin typeface="Arial" panose="020B0604020202020204" pitchFamily="34" charset="0"/>
              </a:rPr>
              <a:t>ضحايا الحروب في التسعينات من القرن الماضي: 3-5 رجال لكل 1 من النساء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774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630D5F-4BD2-4729-9217-F55A235B5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Y" dirty="0"/>
              <a:t>إطار المساءلة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6AA07B8-AA39-4188-BEA0-24FD45F98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232206"/>
              </p:ext>
            </p:extLst>
          </p:nvPr>
        </p:nvGraphicFramePr>
        <p:xfrm>
          <a:off x="1557279" y="1318301"/>
          <a:ext cx="7452528" cy="521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BC8524-02F2-44CE-99A0-319732AB6376}"/>
              </a:ext>
            </a:extLst>
          </p:cNvPr>
          <p:cNvSpPr txBox="1"/>
          <p:nvPr/>
        </p:nvSpPr>
        <p:spPr>
          <a:xfrm>
            <a:off x="306140" y="2269257"/>
            <a:ext cx="2232248" cy="2445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Y" dirty="0">
                <a:latin typeface="Roboto" panose="02000000000000000000" pitchFamily="2" charset="0"/>
                <a:ea typeface="Roboto" panose="02000000000000000000" pitchFamily="2" charset="0"/>
              </a:rPr>
              <a:t>توفير معلومات كافية للفئات المستهدفة عن هدف المشروع و أي تغييرات طارئة أثناء التنفيذ.</a:t>
            </a:r>
          </a:p>
          <a:p>
            <a:pPr algn="r">
              <a:lnSpc>
                <a:spcPct val="150000"/>
              </a:lnSpc>
            </a:pPr>
            <a:r>
              <a:rPr lang="ar-SY" dirty="0">
                <a:latin typeface="Roboto" panose="02000000000000000000" pitchFamily="2" charset="0"/>
                <a:ea typeface="Roboto" panose="02000000000000000000" pitchFamily="2" charset="0"/>
              </a:rPr>
              <a:t>توفير المعلومات بطريقة يسهل على الجميع الوصول إليها.</a:t>
            </a:r>
            <a:endParaRPr lang="en-US" dirty="0" err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C3262-CC18-487D-88E0-C25E06A6A000}"/>
              </a:ext>
            </a:extLst>
          </p:cNvPr>
          <p:cNvSpPr txBox="1"/>
          <p:nvPr/>
        </p:nvSpPr>
        <p:spPr>
          <a:xfrm>
            <a:off x="3546500" y="6197081"/>
            <a:ext cx="3816424" cy="7797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Y" dirty="0">
                <a:latin typeface="Roboto" panose="02000000000000000000" pitchFamily="2" charset="0"/>
                <a:ea typeface="Roboto" panose="02000000000000000000" pitchFamily="2" charset="0"/>
              </a:rPr>
              <a:t>إشراك الفئات المتضررة في تصميم و تنفيذ و تقييم المشروع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134B7F-A985-4289-9161-A81030C2D53F}"/>
              </a:ext>
            </a:extLst>
          </p:cNvPr>
          <p:cNvSpPr txBox="1"/>
          <p:nvPr/>
        </p:nvSpPr>
        <p:spPr>
          <a:xfrm>
            <a:off x="8022017" y="2479058"/>
            <a:ext cx="2664296" cy="2026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Y" dirty="0">
                <a:latin typeface="Roboto" panose="02000000000000000000" pitchFamily="2" charset="0"/>
                <a:ea typeface="Roboto" panose="02000000000000000000" pitchFamily="2" charset="0"/>
              </a:rPr>
              <a:t>وجود آليات فعالة تمكن الفئات المتضررة من إبداء الرأي و تقديم الشكاوى مع وجود نظام متابعة حقيقي و فعال يضمن كرامة المستفيدين</a:t>
            </a:r>
          </a:p>
        </p:txBody>
      </p:sp>
    </p:spTree>
    <p:extLst>
      <p:ext uri="{BB962C8B-B14F-4D97-AF65-F5344CB8AC3E}">
        <p14:creationId xmlns:p14="http://schemas.microsoft.com/office/powerpoint/2010/main" val="8195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256B4E-55B4-4B85-82B1-8CF933818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Y" dirty="0"/>
              <a:t>نظرة عامة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56773-A692-4843-A32F-42B359942A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rtl="1">
              <a:buNone/>
            </a:pPr>
            <a:r>
              <a:rPr lang="ar-SA" dirty="0"/>
              <a:t>یبحث مؤشر النوع الاجتماعي والعمر الذي وضعت</a:t>
            </a:r>
            <a:r>
              <a:rPr lang="ar-SY" dirty="0"/>
              <a:t>ه </a:t>
            </a:r>
            <a:r>
              <a:rPr lang="ar-SA" dirty="0"/>
              <a:t>اللجنة الدائمة المشتركة بین الوكالات في مدى معالجة الفروق المتعلقة بالنوع الاجتماعي والعمر في إجراءات إعداد البرامج </a:t>
            </a:r>
            <a:r>
              <a:rPr lang="ar-SY" dirty="0"/>
              <a:t>وفقا</a:t>
            </a:r>
            <a:r>
              <a:rPr lang="ar-SA" dirty="0"/>
              <a:t> </a:t>
            </a:r>
            <a:r>
              <a:rPr lang="ar-SY" dirty="0"/>
              <a:t>ل</a:t>
            </a:r>
            <a:r>
              <a:rPr lang="ar-SA" dirty="0"/>
              <a:t>ل</a:t>
            </a:r>
            <a:r>
              <a:rPr lang="ar-SY" dirty="0"/>
              <a:t>مت</a:t>
            </a:r>
            <a:r>
              <a:rPr lang="ar-SA" dirty="0"/>
              <a:t>طلبات الأساسیة للاستجابة الإنسانیة. وقد تم تطویره استجابة</a:t>
            </a:r>
            <a:r>
              <a:rPr lang="ar-SY" dirty="0"/>
              <a:t> لطلبات</a:t>
            </a:r>
            <a:r>
              <a:rPr lang="ar-SA" dirty="0"/>
              <a:t> </a:t>
            </a:r>
            <a:r>
              <a:rPr lang="ar-SY" dirty="0"/>
              <a:t>مراجعة</a:t>
            </a:r>
            <a:r>
              <a:rPr lang="ar-SA" dirty="0"/>
              <a:t> مؤشر النوع الاجتماعي الذي وضعت</a:t>
            </a:r>
            <a:r>
              <a:rPr lang="ar-SY" dirty="0"/>
              <a:t>ه</a:t>
            </a:r>
            <a:r>
              <a:rPr lang="ar-SA" dirty="0"/>
              <a:t> اللجنة الدائمة المشتركة بین الوكالات</a:t>
            </a:r>
            <a:r>
              <a:rPr lang="ar-SY" dirty="0"/>
              <a:t> سابقا</a:t>
            </a:r>
            <a:r>
              <a:rPr lang="ar-SA" dirty="0"/>
              <a:t> وذلك من خلال إدراج العمر، والأھم من ذلك، تمت إضافة عنصر </a:t>
            </a:r>
            <a:r>
              <a:rPr lang="ar-SY" dirty="0"/>
              <a:t>التقييم</a:t>
            </a:r>
            <a:r>
              <a:rPr lang="ar-SA" dirty="0"/>
              <a:t>. وبالإضافة إلى قیاس فعالیة البرامج، فھو یعد أداة قیمة </a:t>
            </a:r>
            <a:r>
              <a:rPr lang="ar-SY" dirty="0"/>
              <a:t>للتعلم</a:t>
            </a:r>
            <a:r>
              <a:rPr lang="ar-SA" dirty="0"/>
              <a:t> والمراقبة الذاتیة، مما یسمح للمنظمات بالتعلم من خلال الممارسة العملیة عبر إعداد البرامج التي تستجیب لكافة جوانب التنوع</a:t>
            </a:r>
            <a:r>
              <a:rPr lang="ar-SY" dirty="0"/>
              <a:t> في المجتمع</a:t>
            </a:r>
            <a:r>
              <a:rPr lang="ar-SA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D6C00C-E46E-45AA-B6EF-B8AD7AECE3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Y" dirty="0"/>
              <a:t>نظرة عامة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A875D-3C13-4825-9B37-77901F4FCD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rtl="1">
              <a:buNone/>
            </a:pPr>
            <a:r>
              <a:rPr lang="ar-SA" dirty="0"/>
              <a:t>وفي دورة </a:t>
            </a:r>
            <a:r>
              <a:rPr lang="ar-SY" dirty="0"/>
              <a:t>البرامج </a:t>
            </a:r>
            <a:r>
              <a:rPr lang="ar-SA" dirty="0"/>
              <a:t>الإنساني</a:t>
            </a:r>
            <a:r>
              <a:rPr lang="ar-SY" dirty="0"/>
              <a:t>ة</a:t>
            </a:r>
            <a:r>
              <a:rPr lang="ar-SA" dirty="0"/>
              <a:t> لعام 2019 ،سیحل مؤشر النوع الاجتماعي والعمر محل مؤشر النوع الاجتماعي </a:t>
            </a:r>
            <a:r>
              <a:rPr lang="ar-SY" dirty="0"/>
              <a:t>السابق و الذي كان في حيز التطبيق </a:t>
            </a:r>
            <a:r>
              <a:rPr lang="ar-SA" dirty="0"/>
              <a:t>منذ عام 2009 . وسیطلب استخدام</a:t>
            </a:r>
            <a:r>
              <a:rPr lang="ar-SY" dirty="0"/>
              <a:t>ه </a:t>
            </a:r>
            <a:r>
              <a:rPr lang="ar-SA" dirty="0"/>
              <a:t>بشكل مماثل في </a:t>
            </a:r>
            <a:r>
              <a:rPr lang="ar-SY" dirty="0"/>
              <a:t>خطة الاستجابة الإنسانية و المشاريع الممولة من قبل صندوق التمويل الإنساني</a:t>
            </a:r>
            <a:r>
              <a:rPr lang="ar-SA" dirty="0"/>
              <a:t>، كما طالبت الدول الأعضاء بالالتزام فقط بتمویل الشركاء الذین یقومون بتقدیم التقاریر إلى نظام التتبع المالي باستخدام مؤشر النوع الاجتماعي والعمر الذي وضعت</a:t>
            </a:r>
            <a:r>
              <a:rPr lang="ar-SY" dirty="0"/>
              <a:t>ه</a:t>
            </a:r>
            <a:r>
              <a:rPr lang="ar-SA" dirty="0"/>
              <a:t> اللجنة الدائمة المشتركة بین الوكالات، ومن ثم القیام بتحدیث مستوى المؤشر</a:t>
            </a:r>
            <a:r>
              <a:rPr lang="ar-SY" dirty="0"/>
              <a:t> لكل مشروع</a:t>
            </a:r>
            <a:r>
              <a:rPr lang="ar-SA" dirty="0"/>
              <a:t> استنادا إلى بیانات </a:t>
            </a:r>
            <a:r>
              <a:rPr lang="ar-SY" dirty="0"/>
              <a:t>التقييم</a:t>
            </a:r>
            <a:r>
              <a:rPr lang="ar-SA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08562"/>
      </p:ext>
    </p:extLst>
  </p:cSld>
  <p:clrMapOvr>
    <a:masterClrMapping/>
  </p:clrMapOvr>
</p:sld>
</file>

<file path=ppt/theme/theme1.xml><?xml version="1.0" encoding="utf-8"?>
<a:theme xmlns:a="http://schemas.openxmlformats.org/drawingml/2006/main" name="GAM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50000"/>
          </a:lnSpc>
          <a:defRPr dirty="0" err="1" smtClean="0"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CHA_ppt_template" id="{14782EFE-6000-4DC5-8A87-73B54AAED3E3}" vid="{7A2B8A6A-8E56-43F1-985C-F713B9149C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OCHA template</Template>
  <TotalTime>286</TotalTime>
  <Words>580</Words>
  <Application>Microsoft Office PowerPoint</Application>
  <PresentationFormat>Custom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Roboto Slab</vt:lpstr>
      <vt:lpstr>Roboto</vt:lpstr>
      <vt:lpstr>Calibri</vt:lpstr>
      <vt:lpstr>GAM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Opulencia</dc:creator>
  <cp:lastModifiedBy>Deborah Clifton</cp:lastModifiedBy>
  <cp:revision>23</cp:revision>
  <dcterms:created xsi:type="dcterms:W3CDTF">2018-05-31T09:48:25Z</dcterms:created>
  <dcterms:modified xsi:type="dcterms:W3CDTF">2018-08-22T11:54:45Z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2017-12-15T00:00:00Z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2018-01-19T00:00:00Z</vt:filetime>
  </property>
</Properties>
</file>